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72"/>
  </p:notesMasterIdLst>
  <p:handoutMasterIdLst>
    <p:handoutMasterId r:id="rId73"/>
  </p:handoutMasterIdLst>
  <p:sldIdLst>
    <p:sldId id="2147480102" r:id="rId4"/>
    <p:sldId id="2147479923" r:id="rId5"/>
    <p:sldId id="2147482789" r:id="rId6"/>
    <p:sldId id="2147482790" r:id="rId7"/>
    <p:sldId id="2147482792" r:id="rId8"/>
    <p:sldId id="2147482793" r:id="rId9"/>
    <p:sldId id="2147482794" r:id="rId10"/>
    <p:sldId id="2147482795" r:id="rId11"/>
    <p:sldId id="2147482799" r:id="rId12"/>
    <p:sldId id="2147482798" r:id="rId13"/>
    <p:sldId id="2147482800" r:id="rId14"/>
    <p:sldId id="2147482801" r:id="rId15"/>
    <p:sldId id="2147482802" r:id="rId16"/>
    <p:sldId id="2147480046" r:id="rId17"/>
    <p:sldId id="2147482805" r:id="rId18"/>
    <p:sldId id="2147482803" r:id="rId19"/>
    <p:sldId id="2147482804" r:id="rId20"/>
    <p:sldId id="2147482796" r:id="rId21"/>
    <p:sldId id="2147482791" r:id="rId22"/>
    <p:sldId id="2147480103" r:id="rId23"/>
    <p:sldId id="2147480104" r:id="rId24"/>
    <p:sldId id="2147479921" r:id="rId25"/>
    <p:sldId id="2147480109" r:id="rId26"/>
    <p:sldId id="2147480110" r:id="rId27"/>
    <p:sldId id="2147480108" r:id="rId28"/>
    <p:sldId id="2147480066" r:id="rId29"/>
    <p:sldId id="2147479947" r:id="rId30"/>
    <p:sldId id="2147479969" r:id="rId31"/>
    <p:sldId id="2147479965" r:id="rId32"/>
    <p:sldId id="2147482787" r:id="rId33"/>
    <p:sldId id="2147479986" r:id="rId34"/>
    <p:sldId id="2147479981" r:id="rId35"/>
    <p:sldId id="2147479971" r:id="rId36"/>
    <p:sldId id="2147479974" r:id="rId37"/>
    <p:sldId id="2147480039" r:id="rId38"/>
    <p:sldId id="2147479979" r:id="rId39"/>
    <p:sldId id="2147480044" r:id="rId40"/>
    <p:sldId id="2147480024" r:id="rId41"/>
    <p:sldId id="2147480025" r:id="rId42"/>
    <p:sldId id="2147479955" r:id="rId43"/>
    <p:sldId id="2147480031" r:id="rId44"/>
    <p:sldId id="2147480030" r:id="rId45"/>
    <p:sldId id="2147480029" r:id="rId46"/>
    <p:sldId id="2147479956" r:id="rId47"/>
    <p:sldId id="2147479957" r:id="rId48"/>
    <p:sldId id="2147480112" r:id="rId49"/>
    <p:sldId id="2147480113" r:id="rId50"/>
    <p:sldId id="2147479959" r:id="rId51"/>
    <p:sldId id="2147479960" r:id="rId52"/>
    <p:sldId id="2147479962" r:id="rId53"/>
    <p:sldId id="2147480079" r:id="rId54"/>
    <p:sldId id="2147479964" r:id="rId55"/>
    <p:sldId id="2147480076" r:id="rId56"/>
    <p:sldId id="2147480050" r:id="rId57"/>
    <p:sldId id="2147479990" r:id="rId58"/>
    <p:sldId id="2147479991" r:id="rId59"/>
    <p:sldId id="2147479992" r:id="rId60"/>
    <p:sldId id="2147480097" r:id="rId61"/>
    <p:sldId id="2147480006" r:id="rId62"/>
    <p:sldId id="2147480080" r:id="rId63"/>
    <p:sldId id="2147482788" r:id="rId64"/>
    <p:sldId id="2147480026" r:id="rId65"/>
    <p:sldId id="2147480056" r:id="rId66"/>
    <p:sldId id="2147480034" r:id="rId67"/>
    <p:sldId id="2147480035" r:id="rId68"/>
    <p:sldId id="2147479792" r:id="rId69"/>
    <p:sldId id="2147480059" r:id="rId70"/>
    <p:sldId id="2147480060" r:id="rId71"/>
  </p:sldIdLst>
  <p:sldSz cx="12192000" cy="6858000"/>
  <p:notesSz cx="6858000" cy="9144000"/>
  <p:embeddedFontLst>
    <p:embeddedFont>
      <p:font typeface="Open Sans" panose="020B0606030504020204" pitchFamily="34" charset="0"/>
      <p:regular r:id="rId74"/>
      <p:bold r:id="rId75"/>
      <p:italic r:id="rId76"/>
      <p:boldItalic r:id="rId77"/>
    </p:embeddedFont>
    <p:embeddedFont>
      <p:font typeface="Open Sans SemiBold" panose="020B0706030804020204" pitchFamily="34" charset="0"/>
      <p:bold r:id="rId78"/>
      <p:boldItalic r:id="rId79"/>
    </p:embeddedFont>
    <p:embeddedFont>
      <p:font typeface="Segoe Sans Text" pitchFamily="2" charset="0"/>
      <p:regular r:id="rId80"/>
      <p:bold r:id="rId81"/>
    </p:embeddedFont>
    <p:embeddedFont>
      <p:font typeface="Segoe UI" panose="020B0502040204020203" pitchFamily="34" charset="0"/>
      <p:regular r:id="rId82"/>
      <p:bold r:id="rId83"/>
      <p:italic r:id="rId84"/>
      <p:boldItalic r:id="rId85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2"/>
            <p14:sldId id="2147479923"/>
            <p14:sldId id="2147482789"/>
            <p14:sldId id="2147482790"/>
            <p14:sldId id="2147482792"/>
            <p14:sldId id="2147482793"/>
            <p14:sldId id="2147482794"/>
            <p14:sldId id="2147482795"/>
            <p14:sldId id="2147482799"/>
            <p14:sldId id="2147482798"/>
            <p14:sldId id="2147482800"/>
            <p14:sldId id="2147482801"/>
            <p14:sldId id="2147482802"/>
            <p14:sldId id="2147480046"/>
            <p14:sldId id="2147482805"/>
            <p14:sldId id="2147482803"/>
            <p14:sldId id="2147482804"/>
            <p14:sldId id="2147482796"/>
            <p14:sldId id="2147482791"/>
            <p14:sldId id="2147480103"/>
            <p14:sldId id="2147480104"/>
          </p14:sldIdLst>
        </p14:section>
        <p14:section name="Agenda" id="{194114FB-11A9-460A-BA65-6CA85323C1BD}">
          <p14:sldIdLst>
            <p14:sldId id="2147479921"/>
          </p14:sldIdLst>
        </p14:section>
        <p14:section name="1 - Section slide options" id="{1588D2DD-7526-4E2A-805C-721F64D91A8E}">
          <p14:sldIdLst>
            <p14:sldId id="2147480109"/>
            <p14:sldId id="2147480110"/>
            <p14:sldId id="2147480108"/>
            <p14:sldId id="2147480066"/>
          </p14:sldIdLst>
        </p14:section>
        <p14:section name="2 - Headline only slides" id="{D1C1D983-152B-C840-9473-185250523AC9}">
          <p14:sldIdLst>
            <p14:sldId id="2147479947"/>
            <p14:sldId id="2147479969"/>
            <p14:sldId id="2147479965"/>
          </p14:sldIdLst>
        </p14:section>
        <p14:section name="3 - Content slides" id="{93CA586B-067E-FD48-9DD1-5E50DEAEC65A}">
          <p14:sldIdLst>
            <p14:sldId id="2147482787"/>
            <p14:sldId id="2147479986"/>
            <p14:sldId id="2147479981"/>
            <p14:sldId id="2147479971"/>
            <p14:sldId id="2147479974"/>
            <p14:sldId id="2147480039"/>
            <p14:sldId id="2147479979"/>
          </p14:sldIdLst>
        </p14:section>
        <p14:section name="4 - Demo speaker intro slides" id="{400F4C69-B841-7448-8A82-665672F2D72B}">
          <p14:sldIdLst>
            <p14:sldId id="2147480044"/>
          </p14:sldIdLst>
        </p14:section>
        <p14:section name="5 - Demo slides" id="{8EC57211-9920-4340-B841-30BAD39AE38B}">
          <p14:sldIdLst>
            <p14:sldId id="2147480024"/>
            <p14:sldId id="2147480025"/>
          </p14:sldIdLst>
        </p14:section>
        <p14:section name="6 - Charts &amp; Graphs" id="{4B4F26A0-E863-F444-8484-43A5A4C8AF97}">
          <p14:sldIdLst>
            <p14:sldId id="2147479955"/>
            <p14:sldId id="2147480031"/>
            <p14:sldId id="2147480030"/>
            <p14:sldId id="2147480029"/>
            <p14:sldId id="2147479956"/>
            <p14:sldId id="2147479957"/>
            <p14:sldId id="2147480112"/>
            <p14:sldId id="2147480113"/>
          </p14:sldIdLst>
        </p14:section>
        <p14:section name="7 - Icons in use" id="{705D723E-E42C-F44A-B8DF-6A7F764AB4AB}">
          <p14:sldIdLst>
            <p14:sldId id="2147479959"/>
            <p14:sldId id="2147479960"/>
            <p14:sldId id="2147479962"/>
            <p14:sldId id="2147480079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50"/>
            <p14:sldId id="2147479990"/>
            <p14:sldId id="2147479991"/>
            <p14:sldId id="2147479992"/>
            <p14:sldId id="2147480097"/>
          </p14:sldIdLst>
        </p14:section>
        <p14:section name="9 - Quote slides" id="{B01A77B5-8462-45FD-B993-08F7F3659690}">
          <p14:sldIdLst>
            <p14:sldId id="2147480006"/>
            <p14:sldId id="2147480080"/>
          </p14:sldIdLst>
        </p14:section>
        <p14:section name="10 - Closing slides" id="{1E7AC317-C1C3-BF4A-95B2-52EB01762F53}">
          <p14:sldIdLst>
            <p14:sldId id="2147482788"/>
            <p14:sldId id="2147480026"/>
            <p14:sldId id="2147480056"/>
          </p14:sldIdLst>
        </p14:section>
        <p14:section name="11 - Icons for use" id="{C2F20541-B464-B145-886A-A824BE6EDF45}">
          <p14:sldIdLst>
            <p14:sldId id="2147480034"/>
            <p14:sldId id="2147480035"/>
            <p14:sldId id="2147479792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23F87F-C001-4BCC-96D2-6190F07A916B}" v="884" dt="2024-12-16T22:36:51.8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11.fntdata"/><Relationship Id="rId89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2.xml"/><Relationship Id="rId90" Type="http://schemas.openxmlformats.org/officeDocument/2006/relationships/tableStyles" Target="tableStyle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4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viewProps" Target="viewProps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3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microsoft.com/office/2018/10/relationships/authors" Target="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font" Target="fonts/font9.fntdata"/><Relationship Id="rId19" Type="http://schemas.openxmlformats.org/officeDocument/2006/relationships/slide" Target="slides/slide1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2-8F4F-84DB-700D461F1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2-8F4F-84DB-700D461F19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2-8F4F-84DB-700D461F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12/17/2024 10:11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12/17/2024 10:11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12/17/2024 10:11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12/17/2024 10:11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594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12/17/2024 10:11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1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12/17/2024 10:11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12/17/2024 10:11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8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12/17/2024 10:11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nam06.safelinks.protection.outlook.com/?url=https%3A%2F%2Fdevblogs.microsoft.com%2Fdotnet%2Fintroducing-microsoft-extensions-ai-preview%2F&amp;data=05%7C02%7CFrank.Boucher%40microsoft.com%7C6e175bfc811141a9b82d08dd1555482f%7C72f988bf86f141af91ab2d7cd011db47%7C1%7C0%7C638690178364513368%7CUnknown%7CTWFpbGZsb3d8eyJFbXB0eU1hcGkiOnRydWUsIlYiOiIwLjAuMDAwMCIsIlAiOiJXaW4zMiIsIkFOIjoiTWFpbCIsIldUIjoyfQ%3D%3D%7C0%7C%7C%7C&amp;sdata=ERsAmXcP0drL3DYmgenhqsxdlqdT2g6u5k2xrnGX8iE%3D&amp;reserved=0" TargetMode="External"/><Relationship Id="rId3" Type="http://schemas.openxmlformats.org/officeDocument/2006/relationships/hyperlink" Target="c5m.ca/netConf-youtube" TargetMode="External"/><Relationship Id="rId7" Type="http://schemas.openxmlformats.org/officeDocument/2006/relationships/hyperlink" Target="https://nam06.safelinks.protection.outlook.com/?url=https%3A%2F%2Fgist.github.com%2Fcaptainsafia%2F67ced443febd9258427517fca3a5ebc5&amp;data=05%7C02%7CFrank.Boucher%40microsoft.com%7C6e175bfc811141a9b82d08dd1555482f%7C72f988bf86f141af91ab2d7cd011db47%7C1%7C0%7C638690178364502151%7CUnknown%7CTWFpbGZsb3d8eyJFbXB0eU1hcGkiOnRydWUsIlYiOiIwLjAuMDAwMCIsIlAiOiJXaW4zMiIsIkFOIjoiTWFpbCIsIldUIjoyfQ%3D%3D%7C0%7C%7C%7C&amp;sdata=CZvhlJ9lNGv8j40Nns%2B%2FRvCkR777HbSrY%2F9NnoxV89A%3D&amp;reserved=0" TargetMode="External"/><Relationship Id="rId2" Type="http://schemas.openxmlformats.org/officeDocument/2006/relationships/hyperlink" Target="https://dotnetconf.net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nam06.safelinks.protection.outlook.com/?url=http%3A%2F%2Fgithub.com%2FCommunityToolkit%2Faspire&amp;data=05%7C02%7CFrank.Boucher%40microsoft.com%7C6e175bfc811141a9b82d08dd1555482f%7C72f988bf86f141af91ab2d7cd011db47%7C1%7C0%7C638690178364490243%7CUnknown%7CTWFpbGZsb3d8eyJFbXB0eU1hcGkiOnRydWUsIlYiOiIwLjAuMDAwMCIsIlAiOiJXaW4zMiIsIkFOIjoiTWFpbCIsIldUIjoyfQ%3D%3D%7C0%7C%7C%7C&amp;sdata=V6PgjSpkSDVcooeE8E27NjAVxBc9khulbSBn%2Fq%2F7tUg%3D&amp;reserved=0" TargetMode="External"/><Relationship Id="rId5" Type="http://schemas.openxmlformats.org/officeDocument/2006/relationships/hyperlink" Target="https://nam06.safelinks.protection.outlook.com/?url=https%3A%2F%2Fdevblogs.microsoft.com%2Fvisualstudio%2Fvisual-studio-2022-v17-12-with-dotnet-9%2F&amp;data=05%7C02%7CFrank.Boucher%40microsoft.com%7C6e175bfc811141a9b82d08dd1555482f%7C72f988bf86f141af91ab2d7cd011db47%7C1%7C0%7C638690178364477644%7CUnknown%7CTWFpbGZsb3d8eyJFbXB0eU1hcGkiOnRydWUsIlYiOiIwLjAuMDAwMCIsIlAiOiJXaW4zMiIsIkFOIjoiTWFpbCIsIldUIjoyfQ%3D%3D%7C0%7C%7C%7C&amp;sdata=%2Bed3Wds%2BYrlPBL%2F1mGysb2txIaicgSYnuuPBny5vqpA%3D&amp;reserved=0" TargetMode="External"/><Relationship Id="rId4" Type="http://schemas.openxmlformats.org/officeDocument/2006/relationships/hyperlink" Target="https://github.com/CommunityToolkit/aspire" TargetMode="External"/><Relationship Id="rId9" Type="http://schemas.openxmlformats.org/officeDocument/2006/relationships/hyperlink" Target="https://nam06.safelinks.protection.outlook.com/?url=http%3A%2F%2Fgithub.com%2Fsyncfusion%2Fmaui-toolkit&amp;data=05%7C02%7CFrank.Boucher%40microsoft.com%7C6e175bfc811141a9b82d08dd1555482f%7C72f988bf86f141af91ab2d7cd011db47%7C1%7C0%7C638690178364525573%7CUnknown%7CTWFpbGZsb3d8eyJFbXB0eU1hcGkiOnRydWUsIlYiOiIwLjAuMDAwMCIsIlAiOiJXaW4zMiIsIkFOIjoiTWFpbCIsIldUIjoyfQ%3D%3D%7C0%7C%7C%7C&amp;sdata=ALnRheimS3mpmenq3jSS8%2Fn0OLhtqA2qd4YiaczT6gI%3D&amp;reserved=0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nam06.safelinks.protection.outlook.com/?url=https%3A%2F%2Fdevblogs.microsoft.com%2Fdotnet%2Fdotnet-and-dotnet-framework-november-2024-servicing-updates%2F&amp;data=05%7C02%7CFrank.Boucher%40microsoft.com%7C6e175bfc811141a9b82d08dd1555482f%7C72f988bf86f141af91ab2d7cd011db47%7C1%7C0%7C638690178364612760%7CUnknown%7CTWFpbGZsb3d8eyJFbXB0eU1hcGkiOnRydWUsIlYiOiIwLjAuMDAwMCIsIlAiOiJXaW4zMiIsIkFOIjoiTWFpbCIsIldUIjoyfQ%3D%3D%7C0%7C%7C%7C&amp;sdata=3TbI0IcB1ld8FCBLrOdq5VYV4Xbxc7dQdtkXXOpCKbE%3D&amp;reserved=0" TargetMode="External"/><Relationship Id="rId3" Type="http://schemas.openxmlformats.org/officeDocument/2006/relationships/hyperlink" Target="https://nam06.safelinks.protection.outlook.com/?url=https%3A%2F%2Ftechcommunity.microsoft.com%2Fblog%2Fappsonazureblog%2Funlock-new-ai-and-cloud-potential-with-net-9--azure-faster-smarter-and-built-for%2F4286962&amp;data=05%7C02%7CFrank.Boucher%40microsoft.com%7C6e175bfc811141a9b82d08dd1555482f%7C72f988bf86f141af91ab2d7cd011db47%7C1%7C0%7C638690178364560913%7CUnknown%7CTWFpbGZsb3d8eyJFbXB0eU1hcGkiOnRydWUsIlYiOiIwLjAuMDAwMCIsIlAiOiJXaW4zMiIsIkFOIjoiTWFpbCIsIldUIjoyfQ%3D%3D%7C0%7C%7C%7C&amp;sdata=%2B98qUoIF21LDY%2Fmxc%2BVZLjTquDjYjc%2BT3Kic%2Bt7%2BtNY%3D&amp;reserved=0" TargetMode="External"/><Relationship Id="rId7" Type="http://schemas.openxmlformats.org/officeDocument/2006/relationships/hyperlink" Target="https://nam06.safelinks.protection.outlook.com/?url=https%3A%2F%2Fdevblogs.microsoft.com%2Fdotnet%2Fnullable-reference-types-in-fsharp-9%2F&amp;data=05%7C02%7CFrank.Boucher%40microsoft.com%7C6e175bfc811141a9b82d08dd1555482f%7C72f988bf86f141af91ab2d7cd011db47%7C1%7C0%7C638690178364603165%7CUnknown%7CTWFpbGZsb3d8eyJFbXB0eU1hcGkiOnRydWUsIlYiOiIwLjAuMDAwMCIsIlAiOiJXaW4zMiIsIkFOIjoiTWFpbCIsIldUIjoyfQ%3D%3D%7C0%7C%7C%7C&amp;sdata=QO10lTfDHzP5se1EV5pubIrsPzi1%2FVF4GuzNWblNuk0%3D&amp;reserved=0" TargetMode="External"/><Relationship Id="rId12" Type="http://schemas.openxmlformats.org/officeDocument/2006/relationships/hyperlink" Target="https://nam06.safelinks.protection.outlook.com/?url=https%3A%2F%2Ftechcommunity.microsoft.com%2Fblog%2Fappsonazureblog%2Fazure-functions-ignite-2024-update%2F4298757&amp;data=05%7C02%7CFrank.Boucher%40microsoft.com%7C6e175bfc811141a9b82d08dd1555482f%7C72f988bf86f141af91ab2d7cd011db47%7C1%7C0%7C638690178364662967%7CUnknown%7CTWFpbGZsb3d8eyJFbXB0eU1hcGkiOnRydWUsIlYiOiIwLjAuMDAwMCIsIlAiOiJXaW4zMiIsIkFOIjoiTWFpbCIsIldUIjoyfQ%3D%3D%7C0%7C%7C%7C&amp;sdata=RxwImcERsOsrijvfOYv%2FCSPGAZYB99O1i74m3gMavr0%3D&amp;reserved=0" TargetMode="External"/><Relationship Id="rId2" Type="http://schemas.openxmlformats.org/officeDocument/2006/relationships/hyperlink" Target="https://nam06.safelinks.protection.outlook.com/?url=http%3A%2F%2Faka.ms%2Fdotnet9&amp;data=05%7C02%7CFrank.Boucher%40microsoft.com%7C6e175bfc811141a9b82d08dd1555482f%7C72f988bf86f141af91ab2d7cd011db47%7C1%7C0%7C638690178364549562%7CUnknown%7CTWFpbGZsb3d8eyJFbXB0eU1hcGkiOnRydWUsIlYiOiIwLjAuMDAwMCIsIlAiOiJXaW4zMiIsIkFOIjoiTWFpbCIsIldUIjoyfQ%3D%3D%7C0%7C%7C%7C&amp;sdata=YX56Qux9i5%2FdnAF1n3bMTkUXYxta7aceal%2BKRcEX8dc%3D&amp;reserved=0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nam06.safelinks.protection.outlook.com/?url=https%3A%2F%2Fdevblogs.microsoft.com%2Fdotnet%2Fsystem-text-json-in-dotnet-9%2F&amp;data=05%7C02%7CFrank.Boucher%40microsoft.com%7C6e175bfc811141a9b82d08dd1555482f%7C72f988bf86f141af91ab2d7cd011db47%7C1%7C0%7C638690178364593362%7CUnknown%7CTWFpbGZsb3d8eyJFbXB0eU1hcGkiOnRydWUsIlYiOiIwLjAuMDAwMCIsIlAiOiJXaW4zMiIsIkFOIjoiTWFpbCIsIldUIjoyfQ%3D%3D%7C0%7C%7C%7C&amp;sdata=X1ZjuHOQcQT6ee037H0KxyAJH%2FxlEC8uq%2BU2nOjWcnQ%3D&amp;reserved=0" TargetMode="External"/><Relationship Id="rId11" Type="http://schemas.openxmlformats.org/officeDocument/2006/relationships/hyperlink" Target="https://nam06.safelinks.protection.outlook.com/?url=https%3A%2F%2Ftechcommunity.microsoft.com%2Fblog%2Fappsonazureblog%2F-net-9-ga-available-on-azure-app-service%2F4295882&amp;data=05%7C02%7CFrank.Boucher%40microsoft.com%7C6e175bfc811141a9b82d08dd1555482f%7C72f988bf86f141af91ab2d7cd011db47%7C1%7C0%7C638690178364650469%7CUnknown%7CTWFpbGZsb3d8eyJFbXB0eU1hcGkiOnRydWUsIlYiOiIwLjAuMDAwMCIsIlAiOiJXaW4zMiIsIkFOIjoiTWFpbCIsIldUIjoyfQ%3D%3D%7C0%7C%7C%7C&amp;sdata=rpGCKkqwtYcsXE7Qjl4fNHc5NZ%2BQqJm7z2Mz4pJ28Qk%3D&amp;reserved=0" TargetMode="External"/><Relationship Id="rId5" Type="http://schemas.openxmlformats.org/officeDocument/2006/relationships/hyperlink" Target="https://nam06.safelinks.protection.outlook.com/?url=https%3A%2F%2Fdevblogs.microsoft.com%2Fdotnet%2Fperformance-improvements-in-net-9%2F&amp;data=05%7C02%7CFrank.Boucher%40microsoft.com%7C6e175bfc811141a9b82d08dd1555482f%7C72f988bf86f141af91ab2d7cd011db47%7C1%7C0%7C638690178364583404%7CUnknown%7CTWFpbGZsb3d8eyJFbXB0eU1hcGkiOnRydWUsIlYiOiIwLjAuMDAwMCIsIlAiOiJXaW4zMiIsIkFOIjoiTWFpbCIsIldUIjoyfQ%3D%3D%7C0%7C%7C%7C&amp;sdata=7CVv%2Fe7iBV4ZSHcXPlEUgHePvKxFZPfG7g4mx1w39u4%3D&amp;reserved=0" TargetMode="External"/><Relationship Id="rId10" Type="http://schemas.openxmlformats.org/officeDocument/2006/relationships/hyperlink" Target="https://nam06.safelinks.protection.outlook.com/?url=https%3A%2F%2Fdevblogs.microsoft.com%2Fdotnet%2Fintroducing-microsoft-extensions-ai-preview%2F&amp;data=05%7C02%7CFrank.Boucher%40microsoft.com%7C6e175bfc811141a9b82d08dd1555482f%7C72f988bf86f141af91ab2d7cd011db47%7C1%7C0%7C638690178364639603%7CUnknown%7CTWFpbGZsb3d8eyJFbXB0eU1hcGkiOnRydWUsIlYiOiIwLjAuMDAwMCIsIlAiOiJXaW4zMiIsIkFOIjoiTWFpbCIsIldUIjoyfQ%3D%3D%7C0%7C%7C%7C&amp;sdata=7IGdp8s%2BIjSsRWoJT3ZPYITyIuSJeYt0gmhyUCwTGMA%3D&amp;reserved=0" TargetMode="External"/><Relationship Id="rId4" Type="http://schemas.openxmlformats.org/officeDocument/2006/relationships/hyperlink" Target="https://nam06.safelinks.protection.outlook.com/?url=https%3A%2F%2Fdevblogs.microsoft.com%2Fdotnet%2Fintroducing-the-dotnet-aspire-community-toolkit%2F&amp;data=05%7C02%7CFrank.Boucher%40microsoft.com%7C6e175bfc811141a9b82d08dd1555482f%7C72f988bf86f141af91ab2d7cd011db47%7C1%7C0%7C638690178364573329%7CUnknown%7CTWFpbGZsb3d8eyJFbXB0eU1hcGkiOnRydWUsIlYiOiIwLjAuMDAwMCIsIlAiOiJXaW4zMiIsIkFOIjoiTWFpbCIsIldUIjoyfQ%3D%3D%7C0%7C%7C%7C&amp;sdata=nPP20QIHg%2FKYwWoEEA3SGyB%2FSrm0mAK1VGjKeYalcuc%3D&amp;reserved=0" TargetMode="External"/><Relationship Id="rId9" Type="http://schemas.openxmlformats.org/officeDocument/2006/relationships/hyperlink" Target="https://nam06.safelinks.protection.outlook.com/?url=https%3A%2F%2Fdevblogs.microsoft.com%2Fdotnet%2Fannouncing-the-stable-release-of-the-official-open-ai-library-for-dotnet%2F&amp;data=05%7C02%7CFrank.Boucher%40microsoft.com%7C6e175bfc811141a9b82d08dd1555482f%7C72f988bf86f141af91ab2d7cd011db47%7C1%7C0%7C638690178364625541%7CUnknown%7CTWFpbGZsb3d8eyJFbXB0eU1hcGkiOnRydWUsIlYiOiIwLjAuMDAwMCIsIlAiOiJXaW4zMiIsIkFOIjoiTWFpbCIsIldUIjoyfQ%3D%3D%7C0%7C%7C%7C&amp;sdata=0tP1NUxQHvpN5bEwa0iy1NiYrQil65xgO8UmJQTNfSI%3D&amp;reserved=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://www.paciellogroup.com/resources/contrastAnalyser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1923604"/>
          </a:xfrm>
        </p:spPr>
        <p:txBody>
          <a:bodyPr/>
          <a:lstStyle/>
          <a:p>
            <a:r>
              <a:rPr lang="en-US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.NET Conf 2024 MSDEVTML</a:t>
            </a:r>
            <a:endParaRPr lang="en-US" sz="66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09047-DC70-6404-16C0-E8C17A55EC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5D55C6-CAD1-F09C-E996-374B2977D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2885405"/>
          </a:xfrm>
        </p:spPr>
        <p:txBody>
          <a:bodyPr/>
          <a:lstStyle/>
          <a:p>
            <a:r>
              <a:rPr lang="en-US" b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</a:rPr>
              <a:t>.NET Aspire Community Toolkit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342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74EC5-48FA-E504-FB74-AFB62F1E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2598004"/>
            <a:ext cx="7305914" cy="1231106"/>
          </a:xfrm>
        </p:spPr>
        <p:txBody>
          <a:bodyPr/>
          <a:lstStyle/>
          <a:p>
            <a:r>
              <a:rPr lang="en-US" b="0"/>
              <a:t>Azure Functions Support for .NET Aspire (Preview)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0759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29C5F-6150-1182-0950-9DC345388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Microsoft.Extensions.AI - .NET AI Library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29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97BC-62B5-344A-358F-21881C93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gradFill flip="none">
                  <a:gsLst>
                    <a:gs pos="1000">
                      <a:srgbClr val="D502AA"/>
                    </a:gs>
                    <a:gs pos="20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10800000" scaled="1"/>
                  <a:tileRect/>
                </a:gradFill>
              </a:rPr>
              <a:t>Syncfusion Toolkit for .NET MAUI</a:t>
            </a:r>
            <a:endParaRPr lang="en-US">
              <a:gradFill flip="none" rotWithShape="1">
                <a:gsLst>
                  <a:gs pos="1000">
                    <a:srgbClr val="D502AA"/>
                  </a:gs>
                  <a:gs pos="20000">
                    <a:srgbClr val="E566CC"/>
                  </a:gs>
                  <a:gs pos="56000">
                    <a:srgbClr val="E76BC7"/>
                  </a:gs>
                  <a:gs pos="100000">
                    <a:srgbClr val="FA94A1"/>
                  </a:gs>
                </a:gsLst>
                <a:lin ang="10800000" scaled="1"/>
                <a:tileRect/>
              </a:gra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63AD0-E062-1451-1C18-885A905F18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013" y="5847531"/>
            <a:ext cx="7340917" cy="369332"/>
          </a:xfrm>
        </p:spPr>
        <p:txBody>
          <a:bodyPr/>
          <a:lstStyle/>
          <a:p>
            <a:r>
              <a:rPr lang="en-US" sz="2400" b="0" dirty="0"/>
              <a:t>github.com/</a:t>
            </a:r>
            <a:r>
              <a:rPr lang="en-US" sz="2400" b="0" dirty="0" err="1"/>
              <a:t>syncfusion</a:t>
            </a:r>
            <a:r>
              <a:rPr lang="en-US" sz="2400" b="0" dirty="0"/>
              <a:t>/</a:t>
            </a:r>
            <a:r>
              <a:rPr lang="en-US" sz="2400" b="0" dirty="0" err="1"/>
              <a:t>maui</a:t>
            </a:r>
            <a:r>
              <a:rPr lang="en-US" sz="2400" b="0" dirty="0"/>
              <a:t>-toolkit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87153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827024"/>
            <a:ext cx="5990516" cy="1574277"/>
          </a:xfrm>
        </p:spPr>
        <p:txBody>
          <a:bodyPr/>
          <a:lstStyle/>
          <a:p>
            <a:r>
              <a:rPr lang="en-US" dirty="0"/>
              <a:t>Session:</a:t>
            </a:r>
            <a:br>
              <a:rPr lang="en-US" dirty="0"/>
            </a:br>
            <a:r>
              <a:rPr lang="en-US" dirty="0"/>
              <a:t>.NET 9 &amp;  ASP.NET Core 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 dirty="0"/>
              <a:t>Anthony Giretti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6A74D1A-E025-8368-4ED7-5D9D41FD256C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84264-4DC4-2127-DFCC-01ACF2759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CAAE-5D71-9920-F64B-51D1C999A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827024"/>
            <a:ext cx="5452803" cy="527837"/>
          </a:xfrm>
        </p:spPr>
        <p:txBody>
          <a:bodyPr/>
          <a:lstStyle/>
          <a:p>
            <a:r>
              <a:rPr lang="en-US" dirty="0"/>
              <a:t>Q&amp;A -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C2E9B-5E25-C5AA-FB01-9ED9F154F8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 dirty="0"/>
              <a:t>Anthony, Etienne, </a:t>
            </a:r>
            <a:r>
              <a:rPr lang="en-US" dirty="0" err="1"/>
              <a:t>Stepane</a:t>
            </a:r>
            <a:r>
              <a:rPr lang="en-US" dirty="0"/>
              <a:t>, Frank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1B730CD-BD20-4EB9-FF35-C641BCABD1EC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3364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373D8B5-99B7-A312-89C4-595A61A8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693" y="1064741"/>
            <a:ext cx="8405734" cy="59985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b="0" dirty="0">
                <a:solidFill>
                  <a:schemeClr val="bg2"/>
                </a:solidFill>
                <a:latin typeface="Open Sans"/>
                <a:ea typeface="Open Sans"/>
                <a:cs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.Netconf.net</a:t>
            </a:r>
            <a:br>
              <a:rPr lang="en-US" sz="2800" b="0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</a:br>
            <a:r>
              <a:rPr lang="en-US" sz="2800" b="0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- </a:t>
            </a:r>
            <a:r>
              <a:rPr lang="en-US" sz="2800" b="0" dirty="0">
                <a:latin typeface="Open Sans"/>
                <a:ea typeface="Open Sans"/>
                <a:cs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c5m.ca/</a:t>
            </a:r>
            <a:r>
              <a:rPr lang="en-US" sz="2800" b="0" dirty="0" err="1">
                <a:latin typeface="Open Sans"/>
                <a:ea typeface="Open Sans"/>
                <a:cs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netConf-youtube</a:t>
            </a:r>
            <a:r>
              <a:rPr lang="en-US" sz="2800" b="0" dirty="0">
                <a:latin typeface="Open Sans"/>
                <a:ea typeface="Open Sans"/>
                <a:cs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b="0" dirty="0">
                <a:latin typeface="Open Sans"/>
                <a:ea typeface="Open Sans"/>
                <a:cs typeface="Open Sans"/>
              </a:rPr>
              <a:t>(videos)</a:t>
            </a:r>
            <a:br>
              <a:rPr lang="en-US" sz="2800" b="0" dirty="0">
                <a:latin typeface="Open Sans"/>
                <a:ea typeface="Open Sans"/>
                <a:cs typeface="Open Sans"/>
              </a:rPr>
            </a:br>
            <a:r>
              <a:rPr lang="en-US" sz="2800" b="0" dirty="0">
                <a:latin typeface="Open Sans"/>
                <a:ea typeface="Open Sans"/>
                <a:cs typeface="Open Sans"/>
              </a:rPr>
              <a:t>- </a:t>
            </a:r>
            <a:r>
              <a:rPr lang="en-US" sz="2800" b="0" dirty="0">
                <a:latin typeface="Open Sans"/>
                <a:ea typeface="Open Sans"/>
                <a:cs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800" b="0" dirty="0" err="1">
                <a:latin typeface="Open Sans"/>
                <a:ea typeface="Open Sans"/>
                <a:cs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CommunityToolkit</a:t>
            </a:r>
            <a:r>
              <a:rPr lang="en-US" sz="2800" b="0" dirty="0">
                <a:latin typeface="Open Sans"/>
                <a:ea typeface="Open Sans"/>
                <a:cs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/aspire</a:t>
            </a:r>
            <a:br>
              <a:rPr lang="en-US" sz="2800" b="0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</a:br>
            <a:r>
              <a:rPr lang="en-US" sz="2800" b="0" dirty="0">
                <a:solidFill>
                  <a:schemeClr val="bg2"/>
                </a:solidFill>
                <a:latin typeface="Aptos"/>
                <a:ea typeface="Open Sans"/>
                <a:cs typeface="Open Sans"/>
              </a:rPr>
              <a:t>- </a:t>
            </a:r>
            <a:r>
              <a:rPr lang="en-US" sz="2800" b="0" dirty="0">
                <a:solidFill>
                  <a:schemeClr val="bg2"/>
                </a:solidFill>
                <a:latin typeface="Aptos"/>
                <a:ea typeface="Open Sans"/>
                <a:cs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2022 v17.12 GA</a:t>
            </a:r>
            <a:endParaRPr lang="en-US" sz="2800" dirty="0">
              <a:solidFill>
                <a:schemeClr val="bg2"/>
              </a:solidFill>
              <a:ea typeface="Open Sans"/>
              <a:cs typeface="Open San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2800" b="0" dirty="0">
                <a:solidFill>
                  <a:schemeClr val="bg2"/>
                </a:solidFill>
                <a:latin typeface="Aptos"/>
                <a:ea typeface="Open Sans"/>
                <a:cs typeface="Open Sans"/>
              </a:rPr>
              <a:t>-</a:t>
            </a:r>
            <a:r>
              <a:rPr lang="en-US" sz="2800" b="0" dirty="0">
                <a:solidFill>
                  <a:schemeClr val="bg2"/>
                </a:solidFill>
                <a:latin typeface="Aptos"/>
                <a:ea typeface="Open Sans"/>
                <a:cs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.NET Aspire Community Toolkit</a:t>
            </a:r>
            <a:endParaRPr lang="en-US" sz="2800" dirty="0">
              <a:solidFill>
                <a:schemeClr val="bg2"/>
              </a:solidFill>
              <a:ea typeface="Open Sans"/>
              <a:cs typeface="Open San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2800" b="0" dirty="0">
                <a:solidFill>
                  <a:schemeClr val="bg2"/>
                </a:solidFill>
                <a:latin typeface="Aptos"/>
                <a:ea typeface="Open Sans"/>
                <a:cs typeface="Open Sans"/>
              </a:rPr>
              <a:t>- </a:t>
            </a:r>
            <a:r>
              <a:rPr lang="en-US" sz="2800" b="0" dirty="0">
                <a:solidFill>
                  <a:schemeClr val="bg2"/>
                </a:solidFill>
                <a:latin typeface="Aptos"/>
                <a:ea typeface="Open Sans"/>
                <a:cs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Functions Support for .NET Aspire</a:t>
            </a:r>
            <a:r>
              <a:rPr lang="en-US" sz="2800" b="0" dirty="0">
                <a:solidFill>
                  <a:schemeClr val="bg2"/>
                </a:solidFill>
                <a:latin typeface="Aptos"/>
                <a:ea typeface="Open Sans"/>
                <a:cs typeface="Open Sans"/>
              </a:rPr>
              <a:t> (Preview)</a:t>
            </a:r>
            <a:endParaRPr lang="en-US" sz="2800" dirty="0">
              <a:solidFill>
                <a:schemeClr val="bg2"/>
              </a:solidFill>
              <a:ea typeface="Open Sans"/>
              <a:cs typeface="Open Sans"/>
            </a:endParaRPr>
          </a:p>
          <a:p>
            <a:pPr>
              <a:lnSpc>
                <a:spcPct val="150000"/>
              </a:lnSpc>
            </a:pPr>
            <a:r>
              <a:rPr lang="en-US" sz="2800" b="0" dirty="0">
                <a:solidFill>
                  <a:schemeClr val="bg2"/>
                </a:solidFill>
                <a:latin typeface="Aptos"/>
                <a:ea typeface="Open Sans"/>
                <a:cs typeface="Open Sans"/>
              </a:rPr>
              <a:t>- </a:t>
            </a:r>
            <a:r>
              <a:rPr lang="en-US" sz="2800" b="0" dirty="0">
                <a:solidFill>
                  <a:schemeClr val="bg2"/>
                </a:solidFill>
                <a:latin typeface="Aptos"/>
                <a:ea typeface="Open Sans"/>
                <a:cs typeface="Open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Microsoft.Extensions.AI - .NET AI Library</a:t>
            </a:r>
            <a:r>
              <a:rPr lang="en-US" sz="2800" b="0" dirty="0">
                <a:solidFill>
                  <a:schemeClr val="bg2"/>
                </a:solidFill>
                <a:latin typeface="Aptos"/>
                <a:ea typeface="Open Sans"/>
                <a:cs typeface="Open Sans"/>
              </a:rPr>
              <a:t> (Preview)</a:t>
            </a:r>
            <a:endParaRPr lang="en-US" sz="2800" dirty="0">
              <a:solidFill>
                <a:schemeClr val="bg2"/>
              </a:solidFill>
              <a:ea typeface="Open Sans"/>
              <a:cs typeface="Open Sans"/>
            </a:endParaRPr>
          </a:p>
          <a:p>
            <a:pPr>
              <a:lnSpc>
                <a:spcPct val="150000"/>
              </a:lnSpc>
            </a:pPr>
            <a:r>
              <a:rPr lang="en-US" sz="2800" b="0" dirty="0">
                <a:solidFill>
                  <a:schemeClr val="bg2"/>
                </a:solidFill>
                <a:latin typeface="Aptos"/>
                <a:ea typeface="Open Sans"/>
                <a:cs typeface="Open Sans"/>
              </a:rPr>
              <a:t>- </a:t>
            </a:r>
            <a:r>
              <a:rPr lang="en-US" sz="2800" b="0" dirty="0" err="1">
                <a:solidFill>
                  <a:schemeClr val="bg2"/>
                </a:solidFill>
                <a:latin typeface="Aptos"/>
                <a:ea typeface="Open Sans"/>
                <a:cs typeface="Open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Syncfusion</a:t>
            </a:r>
            <a:r>
              <a:rPr lang="en-US" sz="2800" b="0" dirty="0">
                <a:solidFill>
                  <a:schemeClr val="bg2"/>
                </a:solidFill>
                <a:latin typeface="Aptos"/>
                <a:ea typeface="Open Sans"/>
                <a:cs typeface="Open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Toolkit for .NET MAUI</a:t>
            </a:r>
            <a:endParaRPr lang="en-US" sz="2800" dirty="0">
              <a:solidFill>
                <a:schemeClr val="bg2"/>
              </a:solidFill>
              <a:ea typeface="Open Sans"/>
              <a:cs typeface="Open Sans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4BF3FBF-20A9-412F-4F81-822BF337F0F2}"/>
              </a:ext>
            </a:extLst>
          </p:cNvPr>
          <p:cNvSpPr txBox="1">
            <a:spLocks/>
          </p:cNvSpPr>
          <p:nvPr/>
        </p:nvSpPr>
        <p:spPr>
          <a:xfrm>
            <a:off x="3456117" y="249308"/>
            <a:ext cx="3032494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86757779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C41BFC-413B-6942-1D83-0404C3098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345304"/>
              </p:ext>
            </p:extLst>
          </p:nvPr>
        </p:nvGraphicFramePr>
        <p:xfrm>
          <a:off x="3611870" y="483672"/>
          <a:ext cx="7623275" cy="5709043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7623275">
                  <a:extLst>
                    <a:ext uri="{9D8B030D-6E8A-4147-A177-3AD203B41FA5}">
                      <a16:colId xmlns:a16="http://schemas.microsoft.com/office/drawing/2014/main" val="200034758"/>
                    </a:ext>
                  </a:extLst>
                </a:gridCol>
              </a:tblGrid>
              <a:tr h="372532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50000"/>
                        </a:lnSpc>
                      </a:pPr>
                      <a:r>
                        <a:rPr lang="en-US" sz="1800" u="sng" strike="noStrike" dirty="0">
                          <a:solidFill>
                            <a:schemeClr val="bg2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Announcing .NET 9</a:t>
                      </a:r>
                      <a:endParaRPr lang="en-US" sz="1800">
                        <a:solidFill>
                          <a:schemeClr val="bg2"/>
                        </a:solidFill>
                        <a:effectLst/>
                        <a:hlinkClick r:id="rId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marL="74809" marR="74809" marT="37405" marB="37405" anchor="ctr"/>
                </a:tc>
                <a:extLst>
                  <a:ext uri="{0D108BD9-81ED-4DB2-BD59-A6C34878D82A}">
                    <a16:rowId xmlns:a16="http://schemas.microsoft.com/office/drawing/2014/main" val="769326399"/>
                  </a:ext>
                </a:extLst>
              </a:tr>
              <a:tr h="651929">
                <a:tc>
                  <a:txBody>
                    <a:bodyPr/>
                    <a:lstStyle/>
                    <a:p>
                      <a:pPr algn="l" rtl="0" fontAlgn="auto">
                        <a:lnSpc>
                          <a:spcPct val="150000"/>
                        </a:lnSpc>
                      </a:pPr>
                      <a:r>
                        <a:rPr lang="en-US" sz="1800" u="sng" strike="noStrike" dirty="0">
                          <a:solidFill>
                            <a:schemeClr val="bg2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Unlock New AI and Cloud Potential with .NET 9 &amp; Azure: Faster, Smarter, and Built for the Future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hlinkClick r:id="rId3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marL="74809" marR="74809" marT="37405" marB="37405" anchor="ctr"/>
                </a:tc>
                <a:extLst>
                  <a:ext uri="{0D108BD9-81ED-4DB2-BD59-A6C34878D82A}">
                    <a16:rowId xmlns:a16="http://schemas.microsoft.com/office/drawing/2014/main" val="3667970740"/>
                  </a:ext>
                </a:extLst>
              </a:tr>
              <a:tr h="372532">
                <a:tc>
                  <a:txBody>
                    <a:bodyPr/>
                    <a:lstStyle/>
                    <a:p>
                      <a:pPr algn="l" rtl="0" fontAlgn="auto">
                        <a:lnSpc>
                          <a:spcPct val="150000"/>
                        </a:lnSpc>
                      </a:pPr>
                      <a:r>
                        <a:rPr lang="en-US" sz="1800" u="sng" strike="noStrike" dirty="0">
                          <a:solidFill>
                            <a:schemeClr val="bg2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Introducing the .NET Aspire Community Toolkit</a:t>
                      </a:r>
                      <a:endParaRPr lang="en-US" sz="1800">
                        <a:solidFill>
                          <a:schemeClr val="bg2"/>
                        </a:solidFill>
                        <a:effectLst/>
                        <a:hlinkClick r:id="rId4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marL="74809" marR="74809" marT="37405" marB="37405" anchor="ctr"/>
                </a:tc>
                <a:extLst>
                  <a:ext uri="{0D108BD9-81ED-4DB2-BD59-A6C34878D82A}">
                    <a16:rowId xmlns:a16="http://schemas.microsoft.com/office/drawing/2014/main" val="164148310"/>
                  </a:ext>
                </a:extLst>
              </a:tr>
              <a:tr h="372532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50000"/>
                        </a:lnSpc>
                      </a:pPr>
                      <a:r>
                        <a:rPr lang="en-US" sz="1800" u="sng" strike="noStrike" dirty="0">
                          <a:solidFill>
                            <a:schemeClr val="bg2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Performance Improvements in .NET 9</a:t>
                      </a:r>
                      <a:endParaRPr lang="en-US" sz="1800">
                        <a:solidFill>
                          <a:schemeClr val="bg2"/>
                        </a:solidFill>
                        <a:effectLst/>
                        <a:hlinkClick r:id="rId5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marL="74809" marR="74809" marT="37405" marB="37405" anchor="ctr"/>
                </a:tc>
                <a:extLst>
                  <a:ext uri="{0D108BD9-81ED-4DB2-BD59-A6C34878D82A}">
                    <a16:rowId xmlns:a16="http://schemas.microsoft.com/office/drawing/2014/main" val="2930371617"/>
                  </a:ext>
                </a:extLst>
              </a:tr>
              <a:tr h="372532">
                <a:tc>
                  <a:txBody>
                    <a:bodyPr/>
                    <a:lstStyle/>
                    <a:p>
                      <a:pPr algn="l" rtl="0" fontAlgn="auto">
                        <a:lnSpc>
                          <a:spcPct val="150000"/>
                        </a:lnSpc>
                      </a:pPr>
                      <a:r>
                        <a:rPr lang="en-US" sz="1800" u="sng" strike="noStrike" dirty="0">
                          <a:solidFill>
                            <a:schemeClr val="bg2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What's new in System.Text.Json in .NET 9</a:t>
                      </a:r>
                      <a:endParaRPr lang="en-US" sz="1800">
                        <a:solidFill>
                          <a:schemeClr val="bg2"/>
                        </a:solidFill>
                        <a:effectLst/>
                        <a:hlinkClick r:id="rId6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marL="74809" marR="74809" marT="37405" marB="37405" anchor="ctr"/>
                </a:tc>
                <a:extLst>
                  <a:ext uri="{0D108BD9-81ED-4DB2-BD59-A6C34878D82A}">
                    <a16:rowId xmlns:a16="http://schemas.microsoft.com/office/drawing/2014/main" val="3222155093"/>
                  </a:ext>
                </a:extLst>
              </a:tr>
              <a:tr h="372532">
                <a:tc>
                  <a:txBody>
                    <a:bodyPr/>
                    <a:lstStyle/>
                    <a:p>
                      <a:pPr algn="l" rtl="0" fontAlgn="auto">
                        <a:lnSpc>
                          <a:spcPct val="150000"/>
                        </a:lnSpc>
                      </a:pPr>
                      <a:r>
                        <a:rPr lang="en-US" sz="1800" u="sng" strike="noStrike" dirty="0">
                          <a:solidFill>
                            <a:schemeClr val="bg2"/>
                          </a:solidFill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Nullable Reference Types in F#9</a:t>
                      </a:r>
                      <a:endParaRPr lang="en-US" sz="1800">
                        <a:solidFill>
                          <a:schemeClr val="bg2"/>
                        </a:solidFill>
                        <a:effectLst/>
                        <a:hlinkClick r:id="rId7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marL="74809" marR="74809" marT="37405" marB="37405" anchor="ctr"/>
                </a:tc>
                <a:extLst>
                  <a:ext uri="{0D108BD9-81ED-4DB2-BD59-A6C34878D82A}">
                    <a16:rowId xmlns:a16="http://schemas.microsoft.com/office/drawing/2014/main" val="2303655055"/>
                  </a:ext>
                </a:extLst>
              </a:tr>
              <a:tr h="651929">
                <a:tc>
                  <a:txBody>
                    <a:bodyPr/>
                    <a:lstStyle/>
                    <a:p>
                      <a:pPr algn="l" rtl="0" fontAlgn="auto">
                        <a:lnSpc>
                          <a:spcPct val="150000"/>
                        </a:lnSpc>
                      </a:pPr>
                      <a:r>
                        <a:rPr lang="en-US" sz="1800" u="sng" strike="noStrike" dirty="0">
                          <a:solidFill>
                            <a:schemeClr val="bg2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.NET and .NET Framework November 2024 servicing releases updates</a:t>
                      </a:r>
                      <a:endParaRPr lang="en-US" sz="1800">
                        <a:solidFill>
                          <a:schemeClr val="bg2"/>
                        </a:solidFill>
                        <a:effectLst/>
                        <a:hlinkClick r:id="rId8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marL="74809" marR="74809" marT="37405" marB="37405" anchor="ctr"/>
                </a:tc>
                <a:extLst>
                  <a:ext uri="{0D108BD9-81ED-4DB2-BD59-A6C34878D82A}">
                    <a16:rowId xmlns:a16="http://schemas.microsoft.com/office/drawing/2014/main" val="80619206"/>
                  </a:ext>
                </a:extLst>
              </a:tr>
              <a:tr h="651929">
                <a:tc>
                  <a:txBody>
                    <a:bodyPr/>
                    <a:lstStyle/>
                    <a:p>
                      <a:pPr algn="l" rtl="0" fontAlgn="auto">
                        <a:lnSpc>
                          <a:spcPct val="150000"/>
                        </a:lnSpc>
                      </a:pPr>
                      <a:r>
                        <a:rPr lang="en-US" sz="1800" u="sng" strike="noStrike" dirty="0">
                          <a:solidFill>
                            <a:schemeClr val="bg2"/>
                          </a:solidFill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Announcing the stable release of the official OpenAI library for .NET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hlinkClick r:id="rId9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marL="74809" marR="74809" marT="37405" marB="37405" anchor="ctr"/>
                </a:tc>
                <a:extLst>
                  <a:ext uri="{0D108BD9-81ED-4DB2-BD59-A6C34878D82A}">
                    <a16:rowId xmlns:a16="http://schemas.microsoft.com/office/drawing/2014/main" val="2988073273"/>
                  </a:ext>
                </a:extLst>
              </a:tr>
              <a:tr h="372532">
                <a:tc>
                  <a:txBody>
                    <a:bodyPr/>
                    <a:lstStyle/>
                    <a:p>
                      <a:pPr algn="l" rtl="0" fontAlgn="auto">
                        <a:lnSpc>
                          <a:spcPct val="150000"/>
                        </a:lnSpc>
                      </a:pPr>
                      <a:r>
                        <a:rPr lang="en-US" sz="1800" u="sng" strike="noStrike" dirty="0">
                          <a:solidFill>
                            <a:schemeClr val="bg2"/>
                          </a:solidFill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Introducing Microsoft.Extensions.AI Preview</a:t>
                      </a:r>
                      <a:endParaRPr lang="en-US" sz="1800">
                        <a:solidFill>
                          <a:schemeClr val="bg2"/>
                        </a:solidFill>
                        <a:effectLst/>
                        <a:hlinkClick r:id="rId10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marL="74809" marR="74809" marT="37405" marB="37405" anchor="ctr"/>
                </a:tc>
                <a:extLst>
                  <a:ext uri="{0D108BD9-81ED-4DB2-BD59-A6C34878D82A}">
                    <a16:rowId xmlns:a16="http://schemas.microsoft.com/office/drawing/2014/main" val="4163825433"/>
                  </a:ext>
                </a:extLst>
              </a:tr>
              <a:tr h="384172">
                <a:tc>
                  <a:txBody>
                    <a:bodyPr/>
                    <a:lstStyle/>
                    <a:p>
                      <a:pPr algn="l" rtl="0" fontAlgn="auto">
                        <a:lnSpc>
                          <a:spcPct val="150000"/>
                        </a:lnSpc>
                      </a:pPr>
                      <a:r>
                        <a:rPr lang="en-US" sz="1800" u="sng" strike="noStrike" dirty="0">
                          <a:solidFill>
                            <a:schemeClr val="bg2"/>
                          </a:solidFill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.NET 9 GA available on Azure App Service</a:t>
                      </a:r>
                      <a:endParaRPr lang="en-US" sz="1800">
                        <a:solidFill>
                          <a:schemeClr val="bg2"/>
                        </a:solidFill>
                        <a:effectLst/>
                        <a:hlinkClick r:id="rId11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marL="74809" marR="74809" marT="37405" marB="37405" anchor="ctr"/>
                </a:tc>
                <a:extLst>
                  <a:ext uri="{0D108BD9-81ED-4DB2-BD59-A6C34878D82A}">
                    <a16:rowId xmlns:a16="http://schemas.microsoft.com/office/drawing/2014/main" val="1712373800"/>
                  </a:ext>
                </a:extLst>
              </a:tr>
              <a:tr h="384172">
                <a:tc>
                  <a:txBody>
                    <a:bodyPr/>
                    <a:lstStyle/>
                    <a:p>
                      <a:pPr algn="l" rtl="0" fontAlgn="auto">
                        <a:lnSpc>
                          <a:spcPct val="150000"/>
                        </a:lnSpc>
                      </a:pPr>
                      <a:r>
                        <a:rPr lang="en-US" sz="1800" u="sng" strike="noStrike" dirty="0">
                          <a:solidFill>
                            <a:schemeClr val="bg2"/>
                          </a:solidFill>
                          <a:effectLst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Functions Ignite 2024 update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hlinkClick r:id="rId1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marL="74809" marR="74809" marT="37405" marB="37405" anchor="ctr"/>
                </a:tc>
                <a:extLst>
                  <a:ext uri="{0D108BD9-81ED-4DB2-BD59-A6C34878D82A}">
                    <a16:rowId xmlns:a16="http://schemas.microsoft.com/office/drawing/2014/main" val="2459984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63815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6782317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02567B-948B-5B76-03EF-DB23AB011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E7D2A5-875A-AA02-8452-D86C1982BD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B2D11-6BF9-6389-16FB-38CB571C36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F98324-204D-96EE-8A24-1B55D7E9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BC3F1F-0835-B8D5-E8ED-BACF8DE855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C0CC881-CEA4-FC5E-EDFC-2FFAD7B72B3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74629E-B319-C030-044F-2F3D31CB9F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5F2935-A041-C500-506D-F81102FD56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B116816-0690-F19E-B288-2C913E03DE7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12F0C5-982A-F492-BE30-005D872213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6240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276999"/>
          </a:xfrm>
        </p:spPr>
        <p:txBody>
          <a:bodyPr/>
          <a:lstStyle/>
          <a:p>
            <a:r>
              <a:rPr lang="en-US" dirty="0"/>
              <a:t>Qui? Quoi? </a:t>
            </a:r>
            <a:r>
              <a:rPr lang="en-US" dirty="0" err="1"/>
              <a:t>Où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553998"/>
          </a:xfrm>
        </p:spPr>
        <p:txBody>
          <a:bodyPr/>
          <a:lstStyle/>
          <a:p>
            <a:r>
              <a:rPr lang="en-US" dirty="0" err="1"/>
              <a:t>Survol</a:t>
            </a:r>
            <a:r>
              <a:rPr lang="en-US" dirty="0"/>
              <a:t> des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nouvelles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553998"/>
          </a:xfrm>
        </p:spPr>
        <p:txBody>
          <a:bodyPr/>
          <a:lstStyle/>
          <a:p>
            <a:r>
              <a:rPr lang="fr-CA" dirty="0"/>
              <a:t>Quelques nouvelles vu plus en détails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7A4B-4064-ABC0-7196-40FAF3BD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2" y="2189877"/>
            <a:ext cx="6376838" cy="961802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 sz="6600">
              <a:gradFill flip="none" rotWithShape="1">
                <a:gsLst>
                  <a:gs pos="1000">
                    <a:srgbClr val="D502AA"/>
                  </a:gs>
                  <a:gs pos="25000">
                    <a:srgbClr val="E566CC"/>
                  </a:gs>
                  <a:gs pos="56000">
                    <a:srgbClr val="E76BC7"/>
                  </a:gs>
                  <a:gs pos="100000">
                    <a:srgbClr val="FA94A1"/>
                  </a:gs>
                </a:gsLst>
                <a:lin ang="3600000" scaled="0"/>
                <a:tileRect/>
              </a:gra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2AE6E-5B5A-293D-A188-EA10C2E08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Speaker(s) name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50030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802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Speaker(s) name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92604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3918" y="1356030"/>
            <a:ext cx="2640879" cy="553998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73918" y="3630514"/>
            <a:ext cx="2640878" cy="553998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73918" y="4436029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4235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0860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9881043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0042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155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3F14-0978-D0FE-F8A8-2FE0C146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gradFill flip="none">
                  <a:gsLst>
                    <a:gs pos="1000">
                      <a:srgbClr val="D502AA"/>
                    </a:gs>
                    <a:gs pos="20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10800000" scaled="1"/>
                  <a:tileRect/>
                </a:gradFill>
                <a:latin typeface="Open Sans"/>
                <a:ea typeface="Open Sans"/>
                <a:cs typeface="Open Sans"/>
              </a:rPr>
              <a:t>.NET Conf</a:t>
            </a:r>
            <a:endParaRPr lang="en-US">
              <a:gradFill flip="none" rotWithShape="1">
                <a:gsLst>
                  <a:gs pos="1000">
                    <a:srgbClr val="D502AA"/>
                  </a:gs>
                  <a:gs pos="20000">
                    <a:srgbClr val="E566CC"/>
                  </a:gs>
                  <a:gs pos="56000">
                    <a:srgbClr val="E76BC7"/>
                  </a:gs>
                  <a:gs pos="100000">
                    <a:srgbClr val="FA94A1"/>
                  </a:gs>
                </a:gsLst>
                <a:lin ang="10800000" scaled="1"/>
                <a:tileRect/>
              </a:gra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BA26DE-CCA0-BF93-3A24-FC520CFC77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Open Sans"/>
                <a:ea typeface="Open Sans"/>
                <a:cs typeface="Open Sans"/>
              </a:rPr>
              <a:t>C'est</a:t>
            </a:r>
            <a:r>
              <a:rPr lang="en-US" dirty="0">
                <a:latin typeface="Open Sans"/>
                <a:ea typeface="Open Sans"/>
                <a:cs typeface="Open Sans"/>
              </a:rPr>
              <a:t> quoi?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17228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34B05C-EEE8-A9F6-22FB-36207A6217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26AA40-70C1-70DB-FC5B-4D3F051E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E960E-AD89-F962-2ADD-3AC8DD583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1110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ED5DE3-31C6-7893-29BD-EB2D3FDE04E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988257-4D72-A9A3-F3C6-E8C578619F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1F87E-11D4-B438-C2E2-2218C2A89A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492443"/>
          </a:xfrm>
        </p:spPr>
        <p:txBody>
          <a:bodyPr/>
          <a:lstStyle/>
          <a:p>
            <a:r>
              <a:rPr lang="en-US" sz="3200" b="0" dirty="0">
                <a:latin typeface="Open Sans"/>
                <a:ea typeface="Open Sans"/>
                <a:cs typeface="Open Sans"/>
              </a:rPr>
              <a:t>92 sessions</a:t>
            </a:r>
            <a:endParaRPr lang="en-US" sz="3200" dirty="0"/>
          </a:p>
        </p:txBody>
      </p:sp>
      <p:pic>
        <p:nvPicPr>
          <p:cNvPr id="10" name="Picture Placeholder 9" descr="Radio microphone with solid fill">
            <a:extLst>
              <a:ext uri="{FF2B5EF4-FFF2-40B4-BE49-F238E27FC236}">
                <a16:creationId xmlns:a16="http://schemas.microsoft.com/office/drawing/2014/main" id="{1C8DCFB6-2440-DD33-5B82-0B5E2B790E5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ED1DA5-B432-2F53-85E3-D78D290DE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.NET Conf 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2197B2-DF87-8BB2-DCF8-F11AD3AC65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86798" y="3848817"/>
            <a:ext cx="2313432" cy="492443"/>
          </a:xfrm>
        </p:spPr>
        <p:txBody>
          <a:bodyPr/>
          <a:lstStyle/>
          <a:p>
            <a:r>
              <a:rPr lang="en-US" sz="3200" b="0" dirty="0"/>
              <a:t>4 days</a:t>
            </a:r>
            <a:endParaRPr lang="en-US" sz="3200" dirty="0"/>
          </a:p>
        </p:txBody>
      </p:sp>
      <p:pic>
        <p:nvPicPr>
          <p:cNvPr id="9" name="Picture Placeholder 8" descr="Daily calendar with solid fill">
            <a:extLst>
              <a:ext uri="{FF2B5EF4-FFF2-40B4-BE49-F238E27FC236}">
                <a16:creationId xmlns:a16="http://schemas.microsoft.com/office/drawing/2014/main" id="{4F893B13-F8A3-C3BD-8769-1580270CDFB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52925EB-F7BE-3617-43A0-A16600ACA5B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5669" y="3848817"/>
            <a:ext cx="3033097" cy="984885"/>
          </a:xfrm>
        </p:spPr>
        <p:txBody>
          <a:bodyPr/>
          <a:lstStyle/>
          <a:p>
            <a:r>
              <a:rPr lang="en-US" sz="3200" b="0" dirty="0">
                <a:latin typeface="Open Sans"/>
                <a:ea typeface="Open Sans"/>
                <a:cs typeface="Open Sans"/>
              </a:rPr>
              <a:t>120 local </a:t>
            </a:r>
            <a:endParaRPr lang="en-US" sz="3200" dirty="0">
              <a:latin typeface="Open Sans"/>
              <a:ea typeface="Open Sans"/>
              <a:cs typeface="Open Sans"/>
            </a:endParaRPr>
          </a:p>
          <a:p>
            <a:r>
              <a:rPr lang="en-US" sz="3200" b="0" dirty="0">
                <a:latin typeface="Open Sans"/>
                <a:ea typeface="Open Sans"/>
                <a:cs typeface="Open Sans"/>
              </a:rPr>
              <a:t>events</a:t>
            </a:r>
            <a:endParaRPr lang="en-US" sz="3200" dirty="0">
              <a:latin typeface="Open Sans"/>
              <a:ea typeface="Open Sans"/>
              <a:cs typeface="Open Sans"/>
            </a:endParaRPr>
          </a:p>
        </p:txBody>
      </p:sp>
      <p:pic>
        <p:nvPicPr>
          <p:cNvPr id="11" name="Picture Placeholder 10" descr="Globe outline">
            <a:extLst>
              <a:ext uri="{FF2B5EF4-FFF2-40B4-BE49-F238E27FC236}">
                <a16:creationId xmlns:a16="http://schemas.microsoft.com/office/drawing/2014/main" id="{51203866-9F3F-3BB6-2C0C-73403BF1B446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34" b="134"/>
          <a:stretch/>
        </p:blipFill>
        <p:spPr/>
      </p:pic>
    </p:spTree>
    <p:extLst>
      <p:ext uri="{BB962C8B-B14F-4D97-AF65-F5344CB8AC3E}">
        <p14:creationId xmlns:p14="http://schemas.microsoft.com/office/powerpoint/2010/main" val="318538002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342D1A-C04D-6688-2D05-7116DA6C55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190FD41-6C6A-DE0A-1A52-B0E57DE3AA36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11915306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36040659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701992458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611151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2F5A-0BEA-8F06-0F9D-278E625A3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75AF4-9A40-5D50-4BA5-13FC03A03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E680F3-AF14-B890-A2CD-33780AF96B17}"/>
              </a:ext>
            </a:extLst>
          </p:cNvPr>
          <p:cNvCxnSpPr>
            <a:cxnSpLocks/>
          </p:cNvCxnSpPr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4C639-42C5-F77B-0A5F-4EFDF9A05C4A}"/>
              </a:ext>
            </a:extLst>
          </p:cNvPr>
          <p:cNvCxnSpPr>
            <a:cxnSpLocks/>
          </p:cNvCxnSpPr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85448-045C-DEF8-4C52-46F08880C629}"/>
              </a:ext>
            </a:extLst>
          </p:cNvPr>
          <p:cNvCxnSpPr>
            <a:cxnSpLocks/>
          </p:cNvCxnSpPr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450A48-0F8B-7EC2-2C82-1E4E5E20E092}"/>
              </a:ext>
            </a:extLst>
          </p:cNvPr>
          <p:cNvCxnSpPr>
            <a:cxnSpLocks/>
          </p:cNvCxnSpPr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>
            <a:extLst>
              <a:ext uri="{FF2B5EF4-FFF2-40B4-BE49-F238E27FC236}">
                <a16:creationId xmlns:a16="http://schemas.microsoft.com/office/drawing/2014/main" id="{7971F868-1D59-463D-E8BB-CAC32501D17B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3E15F2C-6F1C-DF2A-384D-1281634DE33B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D00AA8C5-32D1-8956-2678-DB59A7435F17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FDBCA05-F5B4-0EC8-3734-9B23BE71DBEC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C4C5AAE-F724-59AF-316E-66B58E380632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4BCCEC78-E5E5-5346-EC64-D3C1C00C06B9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E3453CCF-83CB-F698-19FB-707A5813D405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49FA9B7E-F236-47E7-BAC0-024ED6ACD9D7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6EB9B752-C58F-5994-F4AD-3820E297D31A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922855A9-BD05-62CD-D0AA-62D1EAF3F276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>
            <a:extLst>
              <a:ext uri="{FF2B5EF4-FFF2-40B4-BE49-F238E27FC236}">
                <a16:creationId xmlns:a16="http://schemas.microsoft.com/office/drawing/2014/main" id="{EB7B17CA-CC0A-F3DE-3454-989463983D73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99CDF303-5085-B326-AC96-2BCBB1244211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>
            <a:extLst>
              <a:ext uri="{FF2B5EF4-FFF2-40B4-BE49-F238E27FC236}">
                <a16:creationId xmlns:a16="http://schemas.microsoft.com/office/drawing/2014/main" id="{A5A156D7-A9F8-467B-C22B-B77C94352643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>
            <a:extLst>
              <a:ext uri="{FF2B5EF4-FFF2-40B4-BE49-F238E27FC236}">
                <a16:creationId xmlns:a16="http://schemas.microsoft.com/office/drawing/2014/main" id="{3E8638DA-1F33-7993-BC89-74C63B801A92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>
            <a:extLst>
              <a:ext uri="{FF2B5EF4-FFF2-40B4-BE49-F238E27FC236}">
                <a16:creationId xmlns:a16="http://schemas.microsoft.com/office/drawing/2014/main" id="{B16EA457-7B61-BCF2-23BE-9650864BAC43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>
            <a:extLst>
              <a:ext uri="{FF2B5EF4-FFF2-40B4-BE49-F238E27FC236}">
                <a16:creationId xmlns:a16="http://schemas.microsoft.com/office/drawing/2014/main" id="{E9CA45CE-0BBA-CC89-969F-431C9EA8497C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34682DA-D2E5-3BB7-9D30-59DBB0BAC939}"/>
              </a:ext>
            </a:extLst>
          </p:cNvPr>
          <p:cNvSpPr txBox="1">
            <a:spLocks/>
          </p:cNvSpPr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E7D4497A-A984-D8DC-87C6-EF30E98A4351}"/>
              </a:ext>
            </a:extLst>
          </p:cNvPr>
          <p:cNvSpPr txBox="1">
            <a:spLocks/>
          </p:cNvSpPr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AEB541CA-80B8-9F35-420F-1E01B97D47BF}"/>
              </a:ext>
            </a:extLst>
          </p:cNvPr>
          <p:cNvSpPr txBox="1">
            <a:spLocks/>
          </p:cNvSpPr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715862A-2AF0-E234-2B8C-EED7638361BD}"/>
              </a:ext>
            </a:extLst>
          </p:cNvPr>
          <p:cNvSpPr txBox="1">
            <a:spLocks/>
          </p:cNvSpPr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AFE6A630-E0E9-D57E-D34F-94B1ACCF27AC}"/>
              </a:ext>
            </a:extLst>
          </p:cNvPr>
          <p:cNvSpPr txBox="1">
            <a:spLocks/>
          </p:cNvSpPr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13FD3077-C384-C643-FE25-2914AA8586B7}"/>
              </a:ext>
            </a:extLst>
          </p:cNvPr>
          <p:cNvSpPr txBox="1">
            <a:spLocks/>
          </p:cNvSpPr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4E682DE8-E3FF-6703-67A0-FAD60DFF4B05}"/>
              </a:ext>
            </a:extLst>
          </p:cNvPr>
          <p:cNvSpPr txBox="1">
            <a:spLocks/>
          </p:cNvSpPr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03267A-156D-3F29-36AC-CBFAE67C932F}"/>
              </a:ext>
            </a:extLst>
          </p:cNvPr>
          <p:cNvCxnSpPr>
            <a:cxnSpLocks/>
          </p:cNvCxnSpPr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D8EA88A4-5EF2-1CA9-9A52-65A1E5CA26BB}"/>
              </a:ext>
            </a:extLst>
          </p:cNvPr>
          <p:cNvSpPr txBox="1">
            <a:spLocks/>
          </p:cNvSpPr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E7FC3F6B-6B52-7FAA-8651-FCE9F9E32DB6}"/>
              </a:ext>
            </a:extLst>
          </p:cNvPr>
          <p:cNvSpPr txBox="1">
            <a:spLocks/>
          </p:cNvSpPr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3BE86BD4-F877-B785-0227-C33084DEED78}"/>
              </a:ext>
            </a:extLst>
          </p:cNvPr>
          <p:cNvSpPr txBox="1">
            <a:spLocks/>
          </p:cNvSpPr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1091358-E527-A6C4-76DE-D664C70B7F70}"/>
              </a:ext>
            </a:extLst>
          </p:cNvPr>
          <p:cNvSpPr txBox="1">
            <a:spLocks/>
          </p:cNvSpPr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99042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7FE6-1C17-7A4F-E6EA-BB8C92F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BF9-0A70-908D-83A5-BAADED23F8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0D92-B633-8B95-EC6C-735973BB6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1F9F-C320-C75A-2B26-C618069A6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A0567-E36A-75BC-273A-C609B3E62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5B5FEE-98EE-994C-E175-BBE4102A1D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CC8D9A-FD05-5965-858E-FEE155F20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545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A1CE-E749-403F-39E7-F9A3BE84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3D37-3604-054A-11D6-200F4959E2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471E-94B0-1509-6EA3-5CA010875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7011E-E012-FC6D-8FFB-466FB56F81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48E680-47F7-B06B-3DEF-BBE0D9B189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108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E5179-FB0C-2379-5D0D-1CF30412CA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Day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AB1DB-7703-35F0-7C46-7D9D11A1C0A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Official release of .NET 9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C75576-8811-389B-6D57-62C35DC6F5C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.NET Aspire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6927DE-6282-E220-0FB1-6BE9EAE11E5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AI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CA75643-EC7B-D438-DC0F-24B12751721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.NET MAUI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93E3AC-1757-811C-B22A-8733C1F2CD0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Web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5E4D44F-0345-62AA-0BD3-AB1E2057865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Visual 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30544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A91B8-98A5-33B5-3CAB-268B37B795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A5889-2C86-47CC-2552-CEF0257B9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929DD3-7703-5B0B-44A3-A6BB96F897C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F25ABD-210F-0EA8-2DC5-7BAD4AFD5B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AB402F-6718-8B3A-DFF6-BFD0785DD3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D304A6-675F-24F4-6269-DB4B6F2001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D384-D574-AF4F-BBF4-828F796C4C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3349CB-87EF-446E-946B-C08D83CABE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9AFBE-221B-A46F-8BD6-FB42AE294C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9DB0C-F2C9-8DEC-1D92-81ED716D976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5158EE-A73D-F6C8-8DDB-1546E104659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774CFC-2F53-1E25-0AFB-34B6B1B0B1F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5A171B-02FE-E60F-4762-EDD545217C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4738D8-A4FB-94D6-6664-B8FFD0EEF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3D4F10-E192-40B6-AB5D-62879A3029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575-4BF9-B8A8-E52F-DC3C491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9E73-06CA-82F9-DBD7-73C90E52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2E214D-0D75-EDC4-9457-99B91767820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86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BD3E96-CCC1-C8A4-55F8-E3C8E2ECEE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81198-B7B8-B057-EECF-9A18B1B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D929-C72A-9F9B-8C83-9C8AC2436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7906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38F923-5F34-5023-DC8B-ADA22B8BA6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E6B490-B338-FF64-1E4F-C17C68E5C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EFE162-5FE0-6BE0-870F-FF26267678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26B3EC-CE8E-9729-0DAA-10E8E3C433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753961-A499-5243-9B71-C5C110E23B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8F8A38-159A-6214-BB97-8DAAF0ADF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13B31-2721-D10E-2575-8E0F575D46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3A2976-9AF4-1A86-6563-7151D9C40D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9A5BB-0499-2BA0-0B07-6E20B1CD60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6114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E5179-FB0C-2379-5D0D-1CF30412CA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Day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6927DE-6282-E220-0FB1-6BE9EAE11E5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Specialized sessions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CA75643-EC7B-D438-DC0F-24B12751721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Start 24-hour continuous broadcast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38805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E5179-FB0C-2379-5D0D-1CF30412CA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Day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6927DE-6282-E220-0FB1-6BE9EAE11E5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Continuation of the 24-hour broadcast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8771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E5179-FB0C-2379-5D0D-1CF30412CA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Day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6927DE-6282-E220-0FB1-6BE9EAE11E5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Pre-recorded YouTube premieres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137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EBEDC0-0009-92E5-B88D-124C9E252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338" y="4094877"/>
            <a:ext cx="2811270" cy="1040798"/>
          </a:xfrm>
        </p:spPr>
        <p:txBody>
          <a:bodyPr/>
          <a:lstStyle/>
          <a:p>
            <a:r>
              <a:rPr lang="en-US" sz="96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.NET</a:t>
            </a:r>
            <a:endParaRPr lang="en-US" sz="9600">
              <a:gradFill flip="none" rotWithShape="1">
                <a:gsLst>
                  <a:gs pos="1000">
                    <a:srgbClr val="D502AA"/>
                  </a:gs>
                  <a:gs pos="25000">
                    <a:srgbClr val="E566CC"/>
                  </a:gs>
                  <a:gs pos="56000">
                    <a:srgbClr val="E76BC7"/>
                  </a:gs>
                  <a:gs pos="100000">
                    <a:srgbClr val="FA94A1"/>
                  </a:gs>
                </a:gsLst>
                <a:lin ang="3600000" scaled="0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5877716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2675</Words>
  <Application>Microsoft Office PowerPoint</Application>
  <PresentationFormat>Widescreen</PresentationFormat>
  <Paragraphs>329</Paragraphs>
  <Slides>68</Slides>
  <Notes>7</Notes>
  <HiddenSlides>50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Segoe UI</vt:lpstr>
      <vt:lpstr>Calibri</vt:lpstr>
      <vt:lpstr>Open Sans SemiBold</vt:lpstr>
      <vt:lpstr>Aptos</vt:lpstr>
      <vt:lpstr>Segoe Sans Text</vt:lpstr>
      <vt:lpstr>Open Sans</vt:lpstr>
      <vt:lpstr>Wingdings</vt:lpstr>
      <vt:lpstr>Azure 2023 Template</vt:lpstr>
      <vt:lpstr>.NET Conf 2024 MSDEVTML</vt:lpstr>
      <vt:lpstr>Agenda</vt:lpstr>
      <vt:lpstr>.NET Conf</vt:lpstr>
      <vt:lpstr>.NET Conf </vt:lpstr>
      <vt:lpstr>PowerPoint Presentation</vt:lpstr>
      <vt:lpstr>PowerPoint Presentation</vt:lpstr>
      <vt:lpstr>PowerPoint Presentation</vt:lpstr>
      <vt:lpstr>PowerPoint Presentation</vt:lpstr>
      <vt:lpstr>.NET</vt:lpstr>
      <vt:lpstr>.NET Aspire Community Toolkit</vt:lpstr>
      <vt:lpstr>Azure Functions Support for .NET Aspire (Preview)</vt:lpstr>
      <vt:lpstr>Microsoft.Extensions.AI - .NET AI Library</vt:lpstr>
      <vt:lpstr>Syncfusion Toolkit for .NET MAUI</vt:lpstr>
      <vt:lpstr>Session: .NET 9 &amp;  ASP.NET Core 9</vt:lpstr>
      <vt:lpstr>Q&amp;A - Demo</vt:lpstr>
      <vt:lpstr>- .Netconf.net - c5m.ca/netConf-youtube (videos) - github.com/CommunityToolkit/aspire - Visual Studio 2022 v17.12 GA - .NET Aspire Community Toolkit - Azure Functions Support for .NET Aspire (Preview) - Microsoft.Extensions.AI - .NET AI Library (Preview) - Syncfusion Toolkit for .NET MAUI </vt:lpstr>
      <vt:lpstr>PowerPoint Presentation</vt:lpstr>
      <vt:lpstr>Thank you</vt:lpstr>
      <vt:lpstr>PowerPoint Presentation</vt:lpstr>
      <vt:lpstr>Session title</vt:lpstr>
      <vt:lpstr>Session Title</vt:lpstr>
      <vt:lpstr>Agenda </vt:lpstr>
      <vt:lpstr>00</vt:lpstr>
      <vt:lpstr>PowerPoint Presentation</vt:lpstr>
      <vt:lpstr>00</vt:lpstr>
      <vt:lpstr>00</vt:lpstr>
      <vt:lpstr>Lorem ipsum dolor sit amet, consectetur adipiscing elit</vt:lpstr>
      <vt:lpstr>Lorem ipsum dolor sit amet</vt:lpstr>
      <vt:lpstr>Lorem ipsum dolor sit amet</vt:lpstr>
      <vt:lpstr>PowerPoint Presentation</vt:lpstr>
      <vt:lpstr>Lorem ipsum dolor sit</vt:lpstr>
      <vt:lpstr>Lorem ipsum dolor sit amet</vt:lpstr>
      <vt:lpstr>Lorem ipsum dolor sit amet</vt:lpstr>
      <vt:lpstr>Lorem ipsum dolor sit amet</vt:lpstr>
      <vt:lpstr>PowerPoint Presentation</vt:lpstr>
      <vt:lpstr>Lorem ipsum dolor sit amet</vt:lpstr>
      <vt:lpstr>Demo: Demo title here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PowerPoint Presentation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Get .NET 9</vt:lpstr>
      <vt:lpstr>Resources</vt:lpstr>
      <vt:lpstr>Thank you</vt:lpstr>
      <vt:lpstr>PowerPoint Presentation</vt:lpstr>
      <vt:lpstr>PowerPoint Presentation</vt:lpstr>
      <vt:lpstr>Ensure slide content is accessible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221</cp:revision>
  <dcterms:created xsi:type="dcterms:W3CDTF">2024-10-07T23:57:31Z</dcterms:created>
  <dcterms:modified xsi:type="dcterms:W3CDTF">2024-12-17T15:41:37Z</dcterms:modified>
  <cp:category/>
</cp:coreProperties>
</file>